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158"/>
    <p:restoredTop sz="94648"/>
  </p:normalViewPr>
  <p:slideViewPr>
    <p:cSldViewPr snapToGrid="0" snapToObjects="1">
      <p:cViewPr varScale="1">
        <p:scale>
          <a:sx n="98" d="100"/>
          <a:sy n="98" d="100"/>
        </p:scale>
        <p:origin x="2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22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04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0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110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036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59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836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2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769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08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022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8827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8" r:id="rId6"/>
    <p:sldLayoutId id="2147483733" r:id="rId7"/>
    <p:sldLayoutId id="2147483734" r:id="rId8"/>
    <p:sldLayoutId id="2147483735" r:id="rId9"/>
    <p:sldLayoutId id="2147483737" r:id="rId10"/>
    <p:sldLayoutId id="21474837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2F36B8A6-8615-429E-AD88-7AE234D2420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609598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2758239" y="0"/>
                </a:lnTo>
                <a:lnTo>
                  <a:pt x="2916747" y="218181"/>
                </a:lnTo>
                <a:cubicBezTo>
                  <a:pt x="3525935" y="1023180"/>
                  <a:pt x="4281133" y="1818277"/>
                  <a:pt x="4839749" y="2631787"/>
                </a:cubicBezTo>
                <a:cubicBezTo>
                  <a:pt x="5571203" y="3696928"/>
                  <a:pt x="6122704" y="4799581"/>
                  <a:pt x="6095001" y="5672947"/>
                </a:cubicBezTo>
                <a:cubicBezTo>
                  <a:pt x="6083564" y="6040467"/>
                  <a:pt x="5972980" y="6348559"/>
                  <a:pt x="5792922" y="6612444"/>
                </a:cubicBezTo>
                <a:cubicBezTo>
                  <a:pt x="5755410" y="6667420"/>
                  <a:pt x="5714882" y="6720477"/>
                  <a:pt x="5671607" y="6771753"/>
                </a:cubicBezTo>
                <a:lnTo>
                  <a:pt x="559164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55F5D1E8-E605-4EFC-8912-6E191F84F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789134">
            <a:off x="2400596" y="454890"/>
            <a:ext cx="3969651" cy="5948221"/>
          </a:xfrm>
          <a:custGeom>
            <a:avLst/>
            <a:gdLst>
              <a:gd name="connsiteX0" fmla="*/ 4594048 w 9861488"/>
              <a:gd name="connsiteY0" fmla="*/ 11458472 h 11458472"/>
              <a:gd name="connsiteX1" fmla="*/ 0 w 9861488"/>
              <a:gd name="connsiteY1" fmla="*/ 5948221 h 11458472"/>
              <a:gd name="connsiteX2" fmla="*/ 1863 w 9861488"/>
              <a:gd name="connsiteY2" fmla="*/ 5698862 h 11458472"/>
              <a:gd name="connsiteX3" fmla="*/ 320025 w 9861488"/>
              <a:gd name="connsiteY3" fmla="*/ 3799836 h 11458472"/>
              <a:gd name="connsiteX4" fmla="*/ 3430486 w 9861488"/>
              <a:gd name="connsiteY4" fmla="*/ 295907 h 11458472"/>
              <a:gd name="connsiteX5" fmla="*/ 3863859 w 9861488"/>
              <a:gd name="connsiteY5" fmla="*/ 55612 h 11458472"/>
              <a:gd name="connsiteX6" fmla="*/ 3969651 w 9861488"/>
              <a:gd name="connsiteY6" fmla="*/ 0 h 11458472"/>
              <a:gd name="connsiteX7" fmla="*/ 9861488 w 9861488"/>
              <a:gd name="connsiteY7" fmla="*/ 7066862 h 11458472"/>
              <a:gd name="connsiteX8" fmla="*/ 4594048 w 9861488"/>
              <a:gd name="connsiteY8" fmla="*/ 11458472 h 11458472"/>
              <a:gd name="connsiteX0" fmla="*/ 0 w 9861488"/>
              <a:gd name="connsiteY0" fmla="*/ 5948221 h 11549912"/>
              <a:gd name="connsiteX1" fmla="*/ 1863 w 9861488"/>
              <a:gd name="connsiteY1" fmla="*/ 5698862 h 11549912"/>
              <a:gd name="connsiteX2" fmla="*/ 320025 w 9861488"/>
              <a:gd name="connsiteY2" fmla="*/ 3799836 h 11549912"/>
              <a:gd name="connsiteX3" fmla="*/ 3430486 w 9861488"/>
              <a:gd name="connsiteY3" fmla="*/ 295907 h 11549912"/>
              <a:gd name="connsiteX4" fmla="*/ 3863859 w 9861488"/>
              <a:gd name="connsiteY4" fmla="*/ 55612 h 11549912"/>
              <a:gd name="connsiteX5" fmla="*/ 3969651 w 9861488"/>
              <a:gd name="connsiteY5" fmla="*/ 0 h 11549912"/>
              <a:gd name="connsiteX6" fmla="*/ 9861488 w 9861488"/>
              <a:gd name="connsiteY6" fmla="*/ 7066862 h 11549912"/>
              <a:gd name="connsiteX7" fmla="*/ 4685488 w 9861488"/>
              <a:gd name="connsiteY7" fmla="*/ 11549912 h 11549912"/>
              <a:gd name="connsiteX0" fmla="*/ 0 w 9861488"/>
              <a:gd name="connsiteY0" fmla="*/ 5948221 h 7066862"/>
              <a:gd name="connsiteX1" fmla="*/ 1863 w 9861488"/>
              <a:gd name="connsiteY1" fmla="*/ 5698862 h 7066862"/>
              <a:gd name="connsiteX2" fmla="*/ 320025 w 9861488"/>
              <a:gd name="connsiteY2" fmla="*/ 3799836 h 7066862"/>
              <a:gd name="connsiteX3" fmla="*/ 3430486 w 9861488"/>
              <a:gd name="connsiteY3" fmla="*/ 295907 h 7066862"/>
              <a:gd name="connsiteX4" fmla="*/ 3863859 w 9861488"/>
              <a:gd name="connsiteY4" fmla="*/ 55612 h 7066862"/>
              <a:gd name="connsiteX5" fmla="*/ 3969651 w 9861488"/>
              <a:gd name="connsiteY5" fmla="*/ 0 h 7066862"/>
              <a:gd name="connsiteX6" fmla="*/ 9861488 w 9861488"/>
              <a:gd name="connsiteY6" fmla="*/ 7066862 h 7066862"/>
              <a:gd name="connsiteX0" fmla="*/ 0 w 3969651"/>
              <a:gd name="connsiteY0" fmla="*/ 5948221 h 5948221"/>
              <a:gd name="connsiteX1" fmla="*/ 1863 w 3969651"/>
              <a:gd name="connsiteY1" fmla="*/ 5698862 h 5948221"/>
              <a:gd name="connsiteX2" fmla="*/ 320025 w 3969651"/>
              <a:gd name="connsiteY2" fmla="*/ 3799836 h 5948221"/>
              <a:gd name="connsiteX3" fmla="*/ 3430486 w 3969651"/>
              <a:gd name="connsiteY3" fmla="*/ 295907 h 5948221"/>
              <a:gd name="connsiteX4" fmla="*/ 3863859 w 3969651"/>
              <a:gd name="connsiteY4" fmla="*/ 55612 h 5948221"/>
              <a:gd name="connsiteX5" fmla="*/ 3969651 w 3969651"/>
              <a:gd name="connsiteY5" fmla="*/ 0 h 594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69651" h="5948221">
                <a:moveTo>
                  <a:pt x="0" y="5948221"/>
                </a:moveTo>
                <a:lnTo>
                  <a:pt x="1863" y="5698862"/>
                </a:lnTo>
                <a:cubicBezTo>
                  <a:pt x="27184" y="5017139"/>
                  <a:pt x="133214" y="4368297"/>
                  <a:pt x="320025" y="3799836"/>
                </a:cubicBezTo>
                <a:cubicBezTo>
                  <a:pt x="810579" y="2305232"/>
                  <a:pt x="2027133" y="1118138"/>
                  <a:pt x="3430486" y="295907"/>
                </a:cubicBezTo>
                <a:cubicBezTo>
                  <a:pt x="3545941" y="228312"/>
                  <a:pt x="3692079" y="146862"/>
                  <a:pt x="3863859" y="55612"/>
                </a:cubicBezTo>
                <a:lnTo>
                  <a:pt x="3969651" y="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487930-8773-F543-A138-A3D19B38A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0" y="1524000"/>
            <a:ext cx="4572000" cy="2286000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Jean-Claude’s London Restaurant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6F12B-A330-0940-9EFF-7280AEF4AD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0" y="4571999"/>
            <a:ext cx="4572000" cy="1524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Selecting a location</a:t>
            </a:r>
          </a:p>
        </p:txBody>
      </p:sp>
    </p:spTree>
    <p:extLst>
      <p:ext uri="{BB962C8B-B14F-4D97-AF65-F5344CB8AC3E}">
        <p14:creationId xmlns:p14="http://schemas.microsoft.com/office/powerpoint/2010/main" val="431237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82640-C59E-F944-880F-FBBB127F6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A4006-5EEA-0F4E-A16F-B567F4716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 profitability might be improved by avoiding the expensive areas of London</a:t>
            </a:r>
          </a:p>
          <a:p>
            <a:r>
              <a:rPr lang="en-US" dirty="0"/>
              <a:t>Further exploration of North-West London, in particular:</a:t>
            </a:r>
          </a:p>
          <a:p>
            <a:pPr lvl="1"/>
            <a:r>
              <a:rPr lang="en-US" b="1" dirty="0" err="1"/>
              <a:t>Frognal</a:t>
            </a:r>
            <a:r>
              <a:rPr lang="en-US" b="1" dirty="0"/>
              <a:t> and </a:t>
            </a:r>
            <a:r>
              <a:rPr lang="en-US" b="1" dirty="0" err="1"/>
              <a:t>Fitzjohns</a:t>
            </a:r>
            <a:r>
              <a:rPr lang="en-US" dirty="0"/>
              <a:t>: Some existing French restaurants but should have local support for more</a:t>
            </a:r>
          </a:p>
          <a:p>
            <a:pPr lvl="1"/>
            <a:r>
              <a:rPr lang="en-US" b="1" dirty="0"/>
              <a:t>West </a:t>
            </a:r>
            <a:r>
              <a:rPr lang="en-US" b="1" dirty="0" err="1"/>
              <a:t>Finchley</a:t>
            </a:r>
            <a:r>
              <a:rPr lang="en-US" dirty="0"/>
              <a:t>: No existing French restaurants but should have local support for 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014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E77FF-BFEF-6C44-BDC9-68BE3F05C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for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A1208-B1E0-D742-95A2-A0A124B0C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enduring survival of restaurants is a function of:</a:t>
            </a:r>
          </a:p>
          <a:p>
            <a:pPr lvl="1"/>
            <a:r>
              <a:rPr lang="en-US" dirty="0"/>
              <a:t>Acceptable service</a:t>
            </a:r>
          </a:p>
          <a:p>
            <a:pPr lvl="1"/>
            <a:r>
              <a:rPr lang="en-US" dirty="0"/>
              <a:t>Acceptable price-point</a:t>
            </a:r>
          </a:p>
          <a:p>
            <a:pPr lvl="1"/>
            <a:r>
              <a:rPr lang="en-US" dirty="0"/>
              <a:t>Acceptable quality of meals</a:t>
            </a:r>
          </a:p>
          <a:p>
            <a:pPr lvl="1"/>
            <a:r>
              <a:rPr lang="en-US" dirty="0"/>
              <a:t>Sufficient number of clientele</a:t>
            </a:r>
          </a:p>
          <a:p>
            <a:r>
              <a:rPr lang="en-US" dirty="0"/>
              <a:t>Clientele is </a:t>
            </a:r>
            <a:r>
              <a:rPr lang="en-US" i="1" dirty="0"/>
              <a:t>mostly</a:t>
            </a:r>
            <a:r>
              <a:rPr lang="en-US" dirty="0"/>
              <a:t> outside the owner’s control after opening</a:t>
            </a:r>
          </a:p>
          <a:p>
            <a:r>
              <a:rPr lang="en-US" dirty="0"/>
              <a:t>Restauranteurs must either:</a:t>
            </a:r>
          </a:p>
          <a:p>
            <a:pPr lvl="1"/>
            <a:r>
              <a:rPr lang="en-US" dirty="0"/>
              <a:t>Choose service-level, price-point, menu and move to find sufficient clientele</a:t>
            </a:r>
          </a:p>
          <a:p>
            <a:pPr lvl="1"/>
            <a:r>
              <a:rPr lang="en-US" dirty="0"/>
              <a:t>Choose location and adapt the other factors to suit</a:t>
            </a:r>
          </a:p>
        </p:txBody>
      </p:sp>
    </p:spTree>
    <p:extLst>
      <p:ext uri="{BB962C8B-B14F-4D97-AF65-F5344CB8AC3E}">
        <p14:creationId xmlns:p14="http://schemas.microsoft.com/office/powerpoint/2010/main" val="861809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329FF-D049-2C4C-9A3C-F40615168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French restaurants in London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EAD45-590C-194C-9037-4B8EFAAD6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Jean-Claude’s experience of opening </a:t>
            </a:r>
            <a:r>
              <a:rPr lang="en-US" dirty="0" err="1"/>
              <a:t>speciality</a:t>
            </a:r>
            <a:r>
              <a:rPr lang="en-US" dirty="0"/>
              <a:t> French restaurants is that these factors dictate their success:</a:t>
            </a:r>
          </a:p>
          <a:p>
            <a:pPr lvl="1"/>
            <a:r>
              <a:rPr lang="en-US" b="1" dirty="0"/>
              <a:t>Presence of other restaurants</a:t>
            </a:r>
            <a:r>
              <a:rPr lang="en-US" dirty="0"/>
              <a:t>: people tend to travel to particular areas to eat, so being co-located with other restaurants may bring passing trade.</a:t>
            </a:r>
          </a:p>
          <a:p>
            <a:pPr lvl="1"/>
            <a:r>
              <a:rPr lang="en-US" b="1" dirty="0"/>
              <a:t>Absence of direct competition</a:t>
            </a:r>
            <a:r>
              <a:rPr lang="en-US" dirty="0"/>
              <a:t>: restaurants established with nearby direct competition for the same clientele, suffer from the competition.</a:t>
            </a:r>
          </a:p>
          <a:p>
            <a:pPr lvl="1"/>
            <a:r>
              <a:rPr lang="en-US" b="1" dirty="0"/>
              <a:t>Wealth of clientele</a:t>
            </a:r>
            <a:r>
              <a:rPr lang="en-US" dirty="0"/>
              <a:t>: French cuisine is associated with sophisticated service and fine food, which tends to result in higher prices that only wealthier people can afford. Success therefore is related to nearby wealth.</a:t>
            </a:r>
          </a:p>
        </p:txBody>
      </p:sp>
    </p:spTree>
    <p:extLst>
      <p:ext uri="{BB962C8B-B14F-4D97-AF65-F5344CB8AC3E}">
        <p14:creationId xmlns:p14="http://schemas.microsoft.com/office/powerpoint/2010/main" val="819965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3480D-9F83-3D42-93C1-4139ED371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E58E0-901A-F949-8EBF-434DA4C5C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London population data from </a:t>
            </a:r>
            <a:r>
              <a:rPr lang="en-US" dirty="0" err="1"/>
              <a:t>Doogal</a:t>
            </a:r>
            <a:r>
              <a:rPr lang="en-US" dirty="0"/>
              <a:t> dataset:</a:t>
            </a:r>
          </a:p>
          <a:p>
            <a:pPr lvl="1"/>
            <a:r>
              <a:rPr lang="en-GB" dirty="0"/>
              <a:t>323,306 rows and 49 features in raw data</a:t>
            </a:r>
          </a:p>
          <a:p>
            <a:pPr lvl="1"/>
            <a:r>
              <a:rPr lang="en-GB" dirty="0"/>
              <a:t>Each row represents a London postcode: up to about 100 homes each</a:t>
            </a:r>
          </a:p>
          <a:p>
            <a:pPr lvl="1"/>
            <a:r>
              <a:rPr lang="en-GB" dirty="0"/>
              <a:t>Example features: Income, household size, population, other</a:t>
            </a:r>
          </a:p>
          <a:p>
            <a:pPr lvl="1"/>
            <a:r>
              <a:rPr lang="en-GB" dirty="0"/>
              <a:t>Features with little relevance (e.g. local water company) dropped</a:t>
            </a:r>
          </a:p>
          <a:p>
            <a:r>
              <a:rPr lang="en-GB" dirty="0"/>
              <a:t>London venue data from </a:t>
            </a:r>
            <a:r>
              <a:rPr lang="en-GB" dirty="0" err="1"/>
              <a:t>FourSquare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25,658 rows and 11 features in raw data</a:t>
            </a:r>
          </a:p>
          <a:p>
            <a:pPr lvl="1"/>
            <a:r>
              <a:rPr lang="en-GB" dirty="0"/>
              <a:t>Each row represents a venue such as restaurants, shops and attractions</a:t>
            </a:r>
          </a:p>
          <a:p>
            <a:pPr lvl="1"/>
            <a:r>
              <a:rPr lang="en-GB" dirty="0"/>
              <a:t>Example features: location, category</a:t>
            </a:r>
          </a:p>
          <a:p>
            <a:pPr lvl="1"/>
            <a:endParaRPr lang="en-GB" dirty="0"/>
          </a:p>
          <a:p>
            <a:pPr lvl="1"/>
            <a:endParaRPr lang="en-US" dirty="0"/>
          </a:p>
        </p:txBody>
      </p:sp>
      <p:pic>
        <p:nvPicPr>
          <p:cNvPr id="1025" name="Picture 1" descr="page3image292668960">
            <a:extLst>
              <a:ext uri="{FF2B5EF4-FFF2-40B4-BE49-F238E27FC236}">
                <a16:creationId xmlns:a16="http://schemas.microsoft.com/office/drawing/2014/main" id="{588E4A42-9866-074F-A2E8-C6CFC54C4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5217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3image292668960">
            <a:extLst>
              <a:ext uri="{FF2B5EF4-FFF2-40B4-BE49-F238E27FC236}">
                <a16:creationId xmlns:a16="http://schemas.microsoft.com/office/drawing/2014/main" id="{16BB4B2B-7FEB-FD40-955F-2B0A69304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5217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8225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11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Map&#10;&#10;Description automatically generated with medium confidence">
            <a:extLst>
              <a:ext uri="{FF2B5EF4-FFF2-40B4-BE49-F238E27FC236}">
                <a16:creationId xmlns:a16="http://schemas.microsoft.com/office/drawing/2014/main" id="{D24E2C97-841B-6E44-97A7-3438DE1677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-8" y="762006"/>
            <a:ext cx="5948805" cy="6095979"/>
          </a:xfrm>
          <a:custGeom>
            <a:avLst/>
            <a:gdLst/>
            <a:ahLst/>
            <a:cxnLst/>
            <a:rect l="l" t="t" r="r" b="b"/>
            <a:pathLst>
              <a:path w="5948805" h="6095979">
                <a:moveTo>
                  <a:pt x="1573832" y="765"/>
                </a:moveTo>
                <a:cubicBezTo>
                  <a:pt x="1940190" y="-10734"/>
                  <a:pt x="2329345" y="109280"/>
                  <a:pt x="2734663" y="238687"/>
                </a:cubicBezTo>
                <a:cubicBezTo>
                  <a:pt x="4118244" y="680647"/>
                  <a:pt x="5296697" y="1302752"/>
                  <a:pt x="5668316" y="3639516"/>
                </a:cubicBezTo>
                <a:cubicBezTo>
                  <a:pt x="5788298" y="4393559"/>
                  <a:pt x="5890546" y="5142244"/>
                  <a:pt x="5937022" y="5865869"/>
                </a:cubicBezTo>
                <a:lnTo>
                  <a:pt x="5948805" y="6095979"/>
                </a:lnTo>
                <a:lnTo>
                  <a:pt x="0" y="6095979"/>
                </a:lnTo>
                <a:lnTo>
                  <a:pt x="0" y="1621672"/>
                </a:lnTo>
                <a:lnTo>
                  <a:pt x="36310" y="1518814"/>
                </a:lnTo>
                <a:cubicBezTo>
                  <a:pt x="109805" y="1321982"/>
                  <a:pt x="192755" y="1133640"/>
                  <a:pt x="287891" y="956872"/>
                </a:cubicBezTo>
                <a:cubicBezTo>
                  <a:pt x="669453" y="247734"/>
                  <a:pt x="1102800" y="15549"/>
                  <a:pt x="1573832" y="765"/>
                </a:cubicBezTo>
                <a:close/>
              </a:path>
            </a:pathLst>
          </a:custGeom>
        </p:spPr>
      </p:pic>
      <p:sp>
        <p:nvSpPr>
          <p:cNvPr id="38" name="Freeform: Shape 13">
            <a:extLst>
              <a:ext uri="{FF2B5EF4-FFF2-40B4-BE49-F238E27FC236}">
                <a16:creationId xmlns:a16="http://schemas.microsoft.com/office/drawing/2014/main" id="{A3BFB3E6-2D9E-4A5C-826F-44A91F5977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9A7A41A-B6B9-4DE3-84FF-D10093E2AC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1" y="3048000"/>
            <a:ext cx="4572000" cy="3048001"/>
          </a:xfrm>
        </p:spPr>
        <p:txBody>
          <a:bodyPr>
            <a:normAutofit/>
          </a:bodyPr>
          <a:lstStyle/>
          <a:p>
            <a:r>
              <a:rPr lang="en-US" sz="2400" dirty="0"/>
              <a:t>Densely clustered in </a:t>
            </a:r>
            <a:r>
              <a:rPr lang="en-US" sz="2400" dirty="0" err="1"/>
              <a:t>centre</a:t>
            </a:r>
            <a:endParaRPr lang="en-US" sz="2400" dirty="0"/>
          </a:p>
          <a:p>
            <a:r>
              <a:rPr lang="en-US" sz="2400" dirty="0"/>
              <a:t>Remainder largely in wealthier West and North London</a:t>
            </a:r>
          </a:p>
          <a:p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D63815-EC83-E74B-A39D-A510E8D34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523990"/>
            <a:ext cx="4572000" cy="1524010"/>
          </a:xfrm>
        </p:spPr>
        <p:txBody>
          <a:bodyPr anchor="t">
            <a:normAutofit/>
          </a:bodyPr>
          <a:lstStyle/>
          <a:p>
            <a:r>
              <a:rPr lang="en-US" sz="3200" dirty="0"/>
              <a:t>Existing restaurant locations</a:t>
            </a:r>
          </a:p>
        </p:txBody>
      </p:sp>
    </p:spTree>
    <p:extLst>
      <p:ext uri="{BB962C8B-B14F-4D97-AF65-F5344CB8AC3E}">
        <p14:creationId xmlns:p14="http://schemas.microsoft.com/office/powerpoint/2010/main" val="3302337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82BD30B8-B913-044C-BB86-9FA554AFCA8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BCD6728-D0E4-49DE-9E7D-9FED95E7D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5334000" cy="3810001"/>
          </a:xfrm>
        </p:spPr>
        <p:txBody>
          <a:bodyPr>
            <a:normAutofit/>
          </a:bodyPr>
          <a:lstStyle/>
          <a:p>
            <a:r>
              <a:rPr lang="en-US" sz="2400" dirty="0"/>
              <a:t>Gaps in the market?</a:t>
            </a:r>
          </a:p>
          <a:p>
            <a:r>
              <a:rPr lang="en-US" sz="2400" dirty="0"/>
              <a:t>Jean-Claude’s method identifies wealthy areas with restaurants but no direct competition for diners seeking French cuisine.</a:t>
            </a:r>
          </a:p>
          <a:p>
            <a:r>
              <a:rPr lang="en-US" sz="2400" dirty="0"/>
              <a:t>South-West London and ‘The City’ both expensive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749A8A-C69F-794B-A102-0303DD63A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 dirty="0"/>
              <a:t>Analysis 1: Jean-Claude</a:t>
            </a:r>
          </a:p>
        </p:txBody>
      </p:sp>
    </p:spTree>
    <p:extLst>
      <p:ext uri="{BB962C8B-B14F-4D97-AF65-F5344CB8AC3E}">
        <p14:creationId xmlns:p14="http://schemas.microsoft.com/office/powerpoint/2010/main" val="2988808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CED6A-78EA-964E-A536-A6D292C9F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1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B2E9E-B2D7-FD40-A757-785D2A0C6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Canary Wharf</a:t>
            </a:r>
          </a:p>
          <a:p>
            <a:r>
              <a:rPr lang="en-US" dirty="0" err="1"/>
              <a:t>Wimbledone</a:t>
            </a:r>
            <a:r>
              <a:rPr lang="en-US" dirty="0"/>
              <a:t> Park</a:t>
            </a:r>
          </a:p>
          <a:p>
            <a:r>
              <a:rPr lang="en-US" dirty="0"/>
              <a:t>Dulwich Village</a:t>
            </a:r>
          </a:p>
          <a:p>
            <a:r>
              <a:rPr lang="en-US" dirty="0"/>
              <a:t>Merton Park</a:t>
            </a:r>
          </a:p>
          <a:p>
            <a:r>
              <a:rPr lang="en-US" dirty="0"/>
              <a:t>Dundonald</a:t>
            </a:r>
          </a:p>
          <a:p>
            <a:r>
              <a:rPr lang="en-US" dirty="0"/>
              <a:t>Southfields</a:t>
            </a:r>
          </a:p>
          <a:p>
            <a:r>
              <a:rPr lang="en-US" dirty="0"/>
              <a:t>Trinity</a:t>
            </a:r>
          </a:p>
        </p:txBody>
      </p:sp>
    </p:spTree>
    <p:extLst>
      <p:ext uri="{BB962C8B-B14F-4D97-AF65-F5344CB8AC3E}">
        <p14:creationId xmlns:p14="http://schemas.microsoft.com/office/powerpoint/2010/main" val="2488214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Chart&#10;&#10;Description automatically generated">
            <a:extLst>
              <a:ext uri="{FF2B5EF4-FFF2-40B4-BE49-F238E27FC236}">
                <a16:creationId xmlns:a16="http://schemas.microsoft.com/office/drawing/2014/main" id="{98626F18-7784-F440-B8F5-231475BAF6A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"/>
          <a:stretch/>
        </p:blipFill>
        <p:spPr>
          <a:xfrm>
            <a:off x="6613174" y="10"/>
            <a:ext cx="5578824" cy="6028246"/>
          </a:xfrm>
          <a:custGeom>
            <a:avLst/>
            <a:gdLst/>
            <a:ahLst/>
            <a:cxnLst/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C7B50D7-9639-41D8-9907-9C9C10BA8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5334000" cy="3810001"/>
          </a:xfrm>
        </p:spPr>
        <p:txBody>
          <a:bodyPr>
            <a:normAutofit/>
          </a:bodyPr>
          <a:lstStyle/>
          <a:p>
            <a:r>
              <a:rPr lang="en-US" sz="2400" dirty="0"/>
              <a:t>K-Means analysis provides areas that characteristically support French restaurants but might support more than presently exist</a:t>
            </a:r>
          </a:p>
          <a:p>
            <a:r>
              <a:rPr lang="en-US" sz="2400" dirty="0"/>
              <a:t>North-West London upmarket but less expensive</a:t>
            </a:r>
          </a:p>
          <a:p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1E9A68-9640-6741-8CB9-0D605BEEA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 dirty="0"/>
              <a:t>Analysis 2: K-Means</a:t>
            </a:r>
          </a:p>
        </p:txBody>
      </p:sp>
    </p:spTree>
    <p:extLst>
      <p:ext uri="{BB962C8B-B14F-4D97-AF65-F5344CB8AC3E}">
        <p14:creationId xmlns:p14="http://schemas.microsoft.com/office/powerpoint/2010/main" val="3542061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CED6A-78EA-964E-A536-A6D292C9F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2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B2E9E-B2D7-FD40-A757-785D2A0C6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West </a:t>
            </a:r>
            <a:r>
              <a:rPr lang="en-US" dirty="0" err="1"/>
              <a:t>Finchley</a:t>
            </a:r>
            <a:r>
              <a:rPr lang="en-US" dirty="0"/>
              <a:t> (North)</a:t>
            </a:r>
          </a:p>
          <a:p>
            <a:r>
              <a:rPr lang="en-US" dirty="0" err="1"/>
              <a:t>Frognal</a:t>
            </a:r>
            <a:r>
              <a:rPr lang="en-US" dirty="0"/>
              <a:t> and </a:t>
            </a:r>
            <a:r>
              <a:rPr lang="en-US" dirty="0" err="1"/>
              <a:t>Fitzjohns</a:t>
            </a:r>
            <a:r>
              <a:rPr lang="en-US" dirty="0"/>
              <a:t> (North)</a:t>
            </a:r>
          </a:p>
          <a:p>
            <a:r>
              <a:rPr lang="en-US" dirty="0"/>
              <a:t>Holland (West)</a:t>
            </a:r>
          </a:p>
          <a:p>
            <a:r>
              <a:rPr lang="en-US" dirty="0"/>
              <a:t>Queen's Gate (West)</a:t>
            </a:r>
          </a:p>
        </p:txBody>
      </p:sp>
    </p:spTree>
    <p:extLst>
      <p:ext uri="{BB962C8B-B14F-4D97-AF65-F5344CB8AC3E}">
        <p14:creationId xmlns:p14="http://schemas.microsoft.com/office/powerpoint/2010/main" val="1684366347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LightSeed_2SEEDS">
      <a:dk1>
        <a:srgbClr val="000000"/>
      </a:dk1>
      <a:lt1>
        <a:srgbClr val="FFFFFF"/>
      </a:lt1>
      <a:dk2>
        <a:srgbClr val="412A24"/>
      </a:dk2>
      <a:lt2>
        <a:srgbClr val="E2E4E8"/>
      </a:lt2>
      <a:accent1>
        <a:srgbClr val="C39A53"/>
      </a:accent1>
      <a:accent2>
        <a:srgbClr val="DB8F7A"/>
      </a:accent2>
      <a:accent3>
        <a:srgbClr val="A2A660"/>
      </a:accent3>
      <a:accent4>
        <a:srgbClr val="55ADB4"/>
      </a:accent4>
      <a:accent5>
        <a:srgbClr val="70A5D8"/>
      </a:accent5>
      <a:accent6>
        <a:srgbClr val="646FD5"/>
      </a:accent6>
      <a:hlink>
        <a:srgbClr val="6983AE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423</Words>
  <Application>Microsoft Macintosh PowerPoint</Application>
  <PresentationFormat>Widescreen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Avenir Next LT Pro Light</vt:lpstr>
      <vt:lpstr>Sitka Subheading</vt:lpstr>
      <vt:lpstr>PebbleVTI</vt:lpstr>
      <vt:lpstr>Jean-Claude’s London Restaurant</vt:lpstr>
      <vt:lpstr>Selecting for success</vt:lpstr>
      <vt:lpstr>French restaurants in London</vt:lpstr>
      <vt:lpstr>Data acquisition and cleaning</vt:lpstr>
      <vt:lpstr>Existing restaurant locations</vt:lpstr>
      <vt:lpstr>Analysis 1: Jean-Claude</vt:lpstr>
      <vt:lpstr>Analysis 1 Recommendations</vt:lpstr>
      <vt:lpstr>Analysis 2: K-Means</vt:lpstr>
      <vt:lpstr>Analysis 2 Recommendations</vt:lpstr>
      <vt:lpstr>Conclusion and 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Jean-Claude’s London Restaurant</dc:title>
  <dc:creator>Andy Brown</dc:creator>
  <cp:lastModifiedBy>Andy Brown</cp:lastModifiedBy>
  <cp:revision>15</cp:revision>
  <dcterms:created xsi:type="dcterms:W3CDTF">2021-01-24T09:42:07Z</dcterms:created>
  <dcterms:modified xsi:type="dcterms:W3CDTF">2021-01-24T11:24:54Z</dcterms:modified>
</cp:coreProperties>
</file>

<file path=docProps/thumbnail.jpeg>
</file>